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9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1737360"/>
            <a:ext cx="7772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322F2A"/>
                </a:solidFill>
                <a:latin typeface="Gill Sans MT"/>
              </a:rPr>
              <a:t>Dream Storm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2743200"/>
            <a:ext cx="7772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C8A07A"/>
                </a:solidFill>
                <a:latin typeface="Gill Sans MT"/>
              </a:rPr>
              <a:t>Loneliness in Older Adults in NZ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9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03_whanau_kitchen.png"/>
          <p:cNvPicPr>
            <a:picLocks noChangeAspect="1"/>
          </p:cNvPicPr>
          <p:nvPr/>
        </p:nvPicPr>
        <p:blipFill>
          <a:blip r:embed="rId2"/>
          <a:srcRect l="24500" r="24500"/>
          <a:stretch>
            <a:fillRect/>
          </a:stretch>
        </p:blipFill>
        <p:spPr>
          <a:xfrm>
            <a:off x="0" y="0"/>
            <a:ext cx="4663440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74920" y="1051560"/>
            <a:ext cx="35661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322F2A"/>
                </a:solidFill>
                <a:latin typeface="Gill Sans MT"/>
              </a:rPr>
              <a:t>It's always Margaret. It just does more for her.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74920" y="2331720"/>
            <a:ext cx="35661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50" b="0" i="0">
                <a:solidFill>
                  <a:srgbClr val="322F2A"/>
                </a:solidFill>
                <a:latin typeface="Gill Sans MT"/>
              </a:rPr>
              <a:t>One install, one relationship — and a market that roughly doubles</a:t>
            </a:r>
          </a:p>
          <a:p>
            <a:pPr algn="l"/>
            <a:r>
              <a:rPr sz="1250" b="0" i="0">
                <a:solidFill>
                  <a:srgbClr val="322F2A"/>
                </a:solidFill>
                <a:latin typeface="Gill Sans MT"/>
              </a:rPr>
              <a:t>as we grow into it.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9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1737360"/>
            <a:ext cx="7772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322F2A"/>
                </a:solidFill>
                <a:latin typeface="Gill Sans MT"/>
              </a:rPr>
              <a:t>Impact statement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2743200"/>
            <a:ext cx="7772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B05A3A"/>
                </a:solidFill>
                <a:latin typeface="Gill Sans MT"/>
              </a:rPr>
              <a:t>[TO COMPLETE BEFORE PITCH]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3291840"/>
            <a:ext cx="77724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50" b="0" i="0">
                <a:solidFill>
                  <a:srgbClr val="8B8278"/>
                </a:solidFill>
                <a:latin typeface="Gill Sans MT"/>
              </a:rPr>
              <a:t>What changes for the person? For NZ?</a:t>
            </a:r>
          </a:p>
          <a:p>
            <a:pPr algn="l"/>
            <a:r>
              <a:rPr sz="1250" b="0" i="0">
                <a:solidFill>
                  <a:srgbClr val="8B8278"/>
                </a:solidFill>
                <a:latin typeface="Gill Sans MT"/>
              </a:rPr>
              <a:t>Which UN SDG targets does it hit, by number?</a:t>
            </a:r>
          </a:p>
          <a:p>
            <a:pPr algn="l"/>
            <a:r>
              <a:rPr sz="1250" b="0" i="0">
                <a:solidFill>
                  <a:srgbClr val="8B8278"/>
                </a:solidFill>
                <a:latin typeface="Gill Sans MT"/>
              </a:rPr>
              <a:t>What is the number that makes it fundable?</a:t>
            </a:r>
          </a:p>
          <a:p>
            <a:pPr algn="l"/>
            <a:r>
              <a:rPr sz="1250" b="0" i="0">
                <a:solidFill>
                  <a:srgbClr val="8B8278"/>
                </a:solidFill>
                <a:latin typeface="Gill Sans MT"/>
              </a:rPr>
              <a:t>What is the closing line?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9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1737360"/>
            <a:ext cx="7772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322F2A"/>
                </a:solidFill>
                <a:latin typeface="Gill Sans MT"/>
              </a:rPr>
              <a:t>Thank you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9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1737360"/>
            <a:ext cx="7772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322F2A"/>
                </a:solidFill>
                <a:latin typeface="Gill Sans MT"/>
              </a:rPr>
              <a:t>One bridge. Three phases. Three wallets.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3291840"/>
            <a:ext cx="77724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50" b="0" i="0">
                <a:solidFill>
                  <a:srgbClr val="8B8278"/>
                </a:solidFill>
                <a:latin typeface="Gill Sans MT"/>
              </a:rPr>
              <a:t>Phase 1 · Whānau Bridge     Phase 2 · Care aid     Phase 3 · Guardian</a:t>
            </a:r>
          </a:p>
          <a:p>
            <a:pPr algn="l"/>
            <a:r>
              <a:rPr sz="1250" b="0" i="0">
                <a:solidFill>
                  <a:srgbClr val="8B8278"/>
                </a:solidFill>
                <a:latin typeface="Gill Sans MT"/>
              </a:rPr>
              <a:t>NZ$65 per resident, per month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9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1737360"/>
            <a:ext cx="7772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322F2A"/>
                </a:solidFill>
                <a:latin typeface="Gill Sans MT"/>
              </a:rPr>
              <a:t>Build-on plan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2743200"/>
            <a:ext cx="7772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C8A07A"/>
                </a:solidFill>
                <a:latin typeface="Gill Sans MT"/>
              </a:rPr>
              <a:t>What exists today, and what comes next?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9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1737360"/>
            <a:ext cx="7772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322F2A"/>
                </a:solidFill>
                <a:latin typeface="Gill Sans MT"/>
              </a:rPr>
              <a:t>What exists, when.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2743200"/>
            <a:ext cx="7772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C8A07A"/>
                </a:solidFill>
                <a:latin typeface="Gill Sans MT"/>
              </a:rPr>
              <a:t>Eleven functions. A dot fills and never empties again.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4480560"/>
            <a:ext cx="7772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1">
                <a:solidFill>
                  <a:srgbClr val="8B8278"/>
                </a:solidFill>
                <a:latin typeface="Gill Sans MT"/>
              </a:rPr>
              <a:t>→ place the original HOW IT WORKS artwork here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9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09_margaret_alo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A1816">
              <a:alpha val="4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3063240"/>
            <a:ext cx="77724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FFFFFF"/>
                </a:solidFill>
                <a:latin typeface="Gill Sans MT"/>
              </a:rPr>
              <a:t>No one notices the shift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3977639"/>
            <a:ext cx="7772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ECE8E3"/>
                </a:solidFill>
                <a:latin typeface="Gill Sans MT"/>
              </a:rPr>
              <a:t>From “out a few times a week” to “hasn't left the house in eleven days.”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9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01_margaret_portrait.png"/>
          <p:cNvPicPr>
            <a:picLocks noChangeAspect="1"/>
          </p:cNvPicPr>
          <p:nvPr/>
        </p:nvPicPr>
        <p:blipFill>
          <a:blip r:embed="rId2"/>
          <a:srcRect l="24500" r="24500"/>
          <a:stretch>
            <a:fillRect/>
          </a:stretch>
        </p:blipFill>
        <p:spPr>
          <a:xfrm>
            <a:off x="0" y="0"/>
            <a:ext cx="4663440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74920" y="1051560"/>
            <a:ext cx="35661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322F2A"/>
                </a:solidFill>
                <a:latin typeface="Gill Sans MT"/>
              </a:rPr>
              <a:t>Meet Margaret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74920" y="2331720"/>
            <a:ext cx="35661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50" b="0" i="0">
                <a:solidFill>
                  <a:srgbClr val="322F2A"/>
                </a:solidFill>
                <a:latin typeface="Gill Sans MT"/>
              </a:rPr>
              <a:t>Retired, lives alone in West Auckland.</a:t>
            </a:r>
          </a:p>
          <a:p>
            <a:pPr algn="l"/>
            <a:r>
              <a:rPr sz="1250" b="0" i="0">
                <a:solidFill>
                  <a:srgbClr val="322F2A"/>
                </a:solidFill>
                <a:latin typeface="Gill Sans MT"/>
              </a:rPr>
              <a:t>Takes the bus to the shops a few times a week.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74920" y="3703320"/>
            <a:ext cx="356616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0" i="1">
                <a:solidFill>
                  <a:srgbClr val="8B8278"/>
                </a:solidFill>
                <a:latin typeface="Gill Sans MT"/>
              </a:rPr>
              <a:t>“I come home, close the door, and it's like the whole house goes silent.</a:t>
            </a:r>
          </a:p>
          <a:p>
            <a:pPr algn="l"/>
            <a:r>
              <a:rPr sz="1150" b="0" i="1">
                <a:solidFill>
                  <a:srgbClr val="8B8278"/>
                </a:solidFill>
                <a:latin typeface="Gill Sans MT"/>
              </a:rPr>
              <a:t>That's when the loneliness sets in…”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9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200" b="1" i="0">
                <a:solidFill>
                  <a:srgbClr val="322F2A"/>
                </a:solidFill>
                <a:latin typeface="Gill Sans MT"/>
              </a:rPr>
              <a:t>1 in 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2788920"/>
            <a:ext cx="7772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322F2A"/>
                </a:solidFill>
                <a:latin typeface="Gill Sans MT"/>
              </a:rPr>
              <a:t>New Zealanders aged 65+ felt lonely in the last four weeks.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685800"/>
            <a:ext cx="7772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8B8278"/>
                </a:solidFill>
                <a:latin typeface="Gill Sans MT"/>
              </a:rPr>
              <a:t>Someone you love is getting older.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4343400"/>
            <a:ext cx="7772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B8278"/>
                </a:solidFill>
                <a:latin typeface="Gill Sans MT"/>
              </a:rPr>
              <a:t>Stats NZ · Health and Lifestyles Survey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9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06_aotearoa_coast.png"/>
          <p:cNvPicPr>
            <a:picLocks noChangeAspect="1"/>
          </p:cNvPicPr>
          <p:nvPr/>
        </p:nvPicPr>
        <p:blipFill>
          <a:blip r:embed="rId2"/>
          <a:srcRect l="24500" r="24500"/>
          <a:stretch>
            <a:fillRect/>
          </a:stretch>
        </p:blipFill>
        <p:spPr>
          <a:xfrm>
            <a:off x="0" y="0"/>
            <a:ext cx="4663440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74920" y="1051560"/>
            <a:ext cx="35661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322F2A"/>
                </a:solidFill>
                <a:latin typeface="Gill Sans MT"/>
              </a:rPr>
              <a:t>Kia noho ora tonu ngā kaumātua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74920" y="2331720"/>
            <a:ext cx="35661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50" b="0" i="0">
                <a:solidFill>
                  <a:srgbClr val="322F2A"/>
                </a:solidFill>
                <a:latin typeface="Gill Sans MT"/>
              </a:rPr>
              <a:t>Older New Zealanders lead valued, connected and fulfilling lives.</a:t>
            </a:r>
          </a:p>
          <a:p>
            <a:pPr algn="l"/>
            <a:r>
              <a:rPr sz="1250" b="0" i="0">
                <a:solidFill>
                  <a:srgbClr val="322F2A"/>
                </a:solidFill>
                <a:latin typeface="Gill Sans MT"/>
              </a:rPr>
              <a:t>He Oranga Kaumātua 2019–2034 — a UN healthy-ageing commitment.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9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02_nz_stre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A1816">
              <a:alpha val="4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3063240"/>
            <a:ext cx="77724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FFFFFF"/>
                </a:solidFill>
                <a:latin typeface="Gill Sans MT"/>
              </a:rPr>
              <a:t>Someone you love is getting older.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9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548640"/>
            <a:ext cx="77724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322F2A"/>
                </a:solidFill>
                <a:latin typeface="Gill Sans MT"/>
              </a:rPr>
              <a:t>We can't even meet the need today.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417320"/>
            <a:ext cx="7772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8B8278"/>
                </a:solidFill>
                <a:latin typeface="Gill Sans MT"/>
              </a:rPr>
              <a:t>Older New Zealanders living alone today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10512"/>
            <a:ext cx="77724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800" b="1" i="0">
                <a:solidFill>
                  <a:srgbClr val="322F2A"/>
                </a:solidFill>
                <a:latin typeface="Gill Sans MT"/>
              </a:rPr>
              <a:t>192,201</a:t>
            </a:r>
          </a:p>
        </p:txBody>
      </p:sp>
      <p:sp>
        <p:nvSpPr>
          <p:cNvPr id="6" name="Rectangle 5"/>
          <p:cNvSpPr/>
          <p:nvPr/>
        </p:nvSpPr>
        <p:spPr>
          <a:xfrm>
            <a:off x="713232" y="3127248"/>
            <a:ext cx="1463040" cy="38100"/>
          </a:xfrm>
          <a:prstGeom prst="rect">
            <a:avLst/>
          </a:prstGeom>
          <a:solidFill>
            <a:srgbClr val="C8A0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3364992"/>
            <a:ext cx="69494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322F2A"/>
                </a:solidFill>
                <a:latin typeface="Gill Sans MT"/>
              </a:rPr>
              <a:t>Most get no regular help at all.</a:t>
            </a:r>
          </a:p>
          <a:p>
            <a:pPr algn="l"/>
            <a:r>
              <a:rPr sz="1400" b="0" i="0">
                <a:solidFill>
                  <a:srgbClr val="322F2A"/>
                </a:solidFill>
                <a:latin typeface="Gill Sans MT"/>
              </a:rPr>
              <a:t>There aren't enough carers or volunteers to change that.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4434840"/>
            <a:ext cx="7772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1">
                <a:solidFill>
                  <a:srgbClr val="8B8278"/>
                </a:solidFill>
                <a:latin typeface="Gill Sans MT"/>
              </a:rPr>
              <a:t>Stats NZ, 2023 Census · 192,201 people aged 65+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9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10_margaret_talking.png"/>
          <p:cNvPicPr>
            <a:picLocks noChangeAspect="1"/>
          </p:cNvPicPr>
          <p:nvPr/>
        </p:nvPicPr>
        <p:blipFill>
          <a:blip r:embed="rId2"/>
          <a:srcRect l="24500" r="24500"/>
          <a:stretch>
            <a:fillRect/>
          </a:stretch>
        </p:blipFill>
        <p:spPr>
          <a:xfrm>
            <a:off x="0" y="0"/>
            <a:ext cx="4663440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74920" y="1051560"/>
            <a:ext cx="35661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322F2A"/>
                </a:solidFill>
                <a:latin typeface="Gill Sans MT"/>
              </a:rPr>
              <a:t>Koa — a bridge to everyday connection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74920" y="2331720"/>
            <a:ext cx="35661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50" b="0" i="0">
                <a:solidFill>
                  <a:srgbClr val="322F2A"/>
                </a:solidFill>
                <a:latin typeface="Gill Sans MT"/>
              </a:rPr>
              <a:t>Koa lives with Margaret as a small, soft companion she can talk to every day.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9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1737360"/>
            <a:ext cx="7772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322F2A"/>
                </a:solidFill>
                <a:latin typeface="Gill Sans MT"/>
              </a:rPr>
              <a:t>The impact it will have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2743200"/>
            <a:ext cx="7772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B05A3A"/>
                </a:solidFill>
                <a:latin typeface="Gill Sans MT"/>
              </a:rPr>
              <a:t>[TO COMPLETE BEFORE PITCH]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9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548640"/>
            <a:ext cx="77724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322F2A"/>
                </a:solidFill>
                <a:latin typeface="Gill Sans MT"/>
              </a:rPr>
              <a:t>New Zealand is getting older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2217420"/>
            <a:ext cx="1143000" cy="1028700"/>
          </a:xfrm>
          <a:prstGeom prst="roundRect">
            <a:avLst/>
          </a:prstGeom>
          <a:solidFill>
            <a:srgbClr val="E4DD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760219"/>
            <a:ext cx="1691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i="0">
                <a:solidFill>
                  <a:srgbClr val="8B8278"/>
                </a:solidFill>
                <a:latin typeface="Gill Sans MT"/>
              </a:rPr>
              <a:t>15%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3337560"/>
            <a:ext cx="1691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8B8278"/>
                </a:solidFill>
                <a:latin typeface="Gill Sans MT"/>
              </a:rPr>
              <a:t>2018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291840" y="2080260"/>
            <a:ext cx="1143000" cy="1165860"/>
          </a:xfrm>
          <a:prstGeom prst="roundRect">
            <a:avLst/>
          </a:prstGeom>
          <a:solidFill>
            <a:srgbClr val="E4DD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017520" y="1623060"/>
            <a:ext cx="1691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i="0">
                <a:solidFill>
                  <a:srgbClr val="8B8278"/>
                </a:solidFill>
                <a:latin typeface="Gill Sans MT"/>
              </a:rPr>
              <a:t>17%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17520" y="3337560"/>
            <a:ext cx="1691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8B8278"/>
                </a:solidFill>
                <a:latin typeface="Gill Sans MT"/>
              </a:rPr>
              <a:t>Today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669280" y="1805939"/>
            <a:ext cx="1143000" cy="1440180"/>
          </a:xfrm>
          <a:prstGeom prst="roundRect">
            <a:avLst/>
          </a:prstGeom>
          <a:solidFill>
            <a:srgbClr val="C8A0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394960" y="1348739"/>
            <a:ext cx="1691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i="0">
                <a:solidFill>
                  <a:srgbClr val="322F2A"/>
                </a:solidFill>
                <a:latin typeface="Gill Sans MT"/>
              </a:rPr>
              <a:t>21%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94960" y="3337560"/>
            <a:ext cx="1691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8B8278"/>
                </a:solidFill>
                <a:latin typeface="Gill Sans MT"/>
              </a:rPr>
              <a:t>2034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3977639"/>
            <a:ext cx="7772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8B8278"/>
                </a:solidFill>
                <a:latin typeface="Gill Sans MT"/>
              </a:rPr>
              <a:t>Loneliness raises the risk of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5800" y="4224528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C8A07A"/>
                </a:solidFill>
                <a:latin typeface="Gill Sans MT"/>
              </a:rPr>
              <a:t>+32%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5800" y="457200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B8278"/>
                </a:solidFill>
                <a:latin typeface="Gill Sans MT"/>
              </a:rPr>
              <a:t>stroke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60904" y="4224528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C8A07A"/>
                </a:solidFill>
                <a:latin typeface="Gill Sans MT"/>
              </a:rPr>
              <a:t>+29%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660904" y="457200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B8278"/>
                </a:solidFill>
                <a:latin typeface="Gill Sans MT"/>
              </a:rPr>
              <a:t>heart disease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36008" y="4224528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C8A07A"/>
                </a:solidFill>
                <a:latin typeface="Gill Sans MT"/>
              </a:rPr>
              <a:t>+26%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36008" y="457200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B8278"/>
                </a:solidFill>
                <a:latin typeface="Gill Sans MT"/>
              </a:rPr>
              <a:t>premature death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611112" y="4224528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C8A07A"/>
                </a:solidFill>
                <a:latin typeface="Gill Sans MT"/>
              </a:rPr>
              <a:t>+50%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611112" y="457200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 i="0">
                <a:solidFill>
                  <a:srgbClr val="8B8278"/>
                </a:solidFill>
                <a:latin typeface="Gill Sans MT"/>
              </a:rPr>
              <a:t>dementia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9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06_aotearoa_coast.png"/>
          <p:cNvPicPr>
            <a:picLocks noChangeAspect="1"/>
          </p:cNvPicPr>
          <p:nvPr/>
        </p:nvPicPr>
        <p:blipFill>
          <a:blip r:embed="rId2"/>
          <a:srcRect l="24500" r="24500"/>
          <a:stretch>
            <a:fillRect/>
          </a:stretch>
        </p:blipFill>
        <p:spPr>
          <a:xfrm>
            <a:off x="0" y="0"/>
            <a:ext cx="4663440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74920" y="1051560"/>
            <a:ext cx="35661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322F2A"/>
                </a:solidFill>
                <a:latin typeface="Gill Sans MT"/>
              </a:rPr>
              <a:t>We are trying…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74920" y="2331720"/>
            <a:ext cx="35661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50" b="0" i="0">
                <a:solidFill>
                  <a:srgbClr val="322F2A"/>
                </a:solidFill>
                <a:latin typeface="Gill Sans MT"/>
              </a:rPr>
              <a:t>A national ageing strategy. A UN healthy-ageing commitment.</a:t>
            </a:r>
          </a:p>
          <a:p>
            <a:pPr algn="l"/>
            <a:r>
              <a:rPr sz="1250" b="0" i="0">
                <a:solidFill>
                  <a:srgbClr val="322F2A"/>
                </a:solidFill>
                <a:latin typeface="Gill Sans MT"/>
              </a:rPr>
              <a:t>Loneliness is one of seven indicators the Government used</a:t>
            </a:r>
          </a:p>
          <a:p>
            <a:pPr algn="l"/>
            <a:r>
              <a:rPr sz="1250" b="0" i="0">
                <a:solidFill>
                  <a:srgbClr val="322F2A"/>
                </a:solidFill>
                <a:latin typeface="Gill Sans MT"/>
              </a:rPr>
              <a:t>to track older New Zealanders' wellbeing.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9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04_health_corrid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A1816">
              <a:alpha val="4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3063240"/>
            <a:ext cx="77724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FFFFFF"/>
                </a:solidFill>
                <a:latin typeface="Gill Sans MT"/>
              </a:rPr>
              <a:t>An overburdened health system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3977639"/>
            <a:ext cx="7772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ECE8E3"/>
                </a:solidFill>
                <a:latin typeface="Gill Sans MT"/>
              </a:rPr>
              <a:t>What if we could catch the loneliness before it becomes a hospital bed?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9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07_koa_on_table.png"/>
          <p:cNvPicPr>
            <a:picLocks noChangeAspect="1"/>
          </p:cNvPicPr>
          <p:nvPr/>
        </p:nvPicPr>
        <p:blipFill>
          <a:blip r:embed="rId2"/>
          <a:srcRect l="24500" r="24500"/>
          <a:stretch>
            <a:fillRect/>
          </a:stretch>
        </p:blipFill>
        <p:spPr>
          <a:xfrm>
            <a:off x="0" y="0"/>
            <a:ext cx="4663440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74920" y="1051560"/>
            <a:ext cx="35661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322F2A"/>
                </a:solidFill>
                <a:latin typeface="Gill Sans MT"/>
              </a:rPr>
              <a:t>Koa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74920" y="2331720"/>
            <a:ext cx="35661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50" b="0" i="0">
                <a:solidFill>
                  <a:srgbClr val="322F2A"/>
                </a:solidFill>
                <a:latin typeface="Gill Sans MT"/>
              </a:rPr>
              <a:t>An AI companion for older adults living alone, that listens,</a:t>
            </a:r>
          </a:p>
          <a:p>
            <a:pPr algn="l"/>
            <a:r>
              <a:rPr sz="1250" b="0" i="0">
                <a:solidFill>
                  <a:srgbClr val="322F2A"/>
                </a:solidFill>
                <a:latin typeface="Gill Sans MT"/>
              </a:rPr>
              <a:t>gently reminds, and encourages social connection.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9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1737360"/>
            <a:ext cx="7772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322F2A"/>
                </a:solidFill>
                <a:latin typeface="Gill Sans MT"/>
              </a:rPr>
              <a:t>How it works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2743200"/>
            <a:ext cx="7772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C8A07A"/>
                </a:solidFill>
                <a:latin typeface="Gill Sans MT"/>
              </a:rPr>
              <a:t>A conversational companion that listens, supports and remembers.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4480560"/>
            <a:ext cx="7772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1">
                <a:solidFill>
                  <a:srgbClr val="8B8278"/>
                </a:solidFill>
                <a:latin typeface="Gill Sans MT"/>
              </a:rPr>
              <a:t>→ place the original HOW IT WORKS artwork here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9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08_soft_backdro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A1816">
              <a:alpha val="4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3063240"/>
            <a:ext cx="77724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FFFFFF"/>
                </a:solidFill>
                <a:latin typeface="Gill Sans MT"/>
              </a:rPr>
              <a:t>Demo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9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10_margaret_talking.png"/>
          <p:cNvPicPr>
            <a:picLocks noChangeAspect="1"/>
          </p:cNvPicPr>
          <p:nvPr/>
        </p:nvPicPr>
        <p:blipFill>
          <a:blip r:embed="rId2"/>
          <a:srcRect l="24500" r="24500"/>
          <a:stretch>
            <a:fillRect/>
          </a:stretch>
        </p:blipFill>
        <p:spPr>
          <a:xfrm>
            <a:off x="0" y="0"/>
            <a:ext cx="4663440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74920" y="1051560"/>
            <a:ext cx="35661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322F2A"/>
                </a:solidFill>
                <a:latin typeface="Gill Sans MT"/>
              </a:rPr>
              <a:t>What we built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74920" y="2331720"/>
            <a:ext cx="35661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50" b="0" i="0">
                <a:solidFill>
                  <a:srgbClr val="322F2A"/>
                </a:solidFill>
                <a:latin typeface="Gill Sans MT"/>
              </a:rPr>
              <a:t>It's not a device. It's the layer that makes any device safe to talk to.</a:t>
            </a:r>
          </a:p>
          <a:p>
            <a:pPr algn="l"/>
            <a:r>
              <a:rPr sz="1250" b="0" i="0">
                <a:solidFill>
                  <a:srgbClr val="322F2A"/>
                </a:solidFill>
                <a:latin typeface="Gill Sans MT"/>
              </a:rPr>
              <a:t>It's speech-first — the only interface she doesn't have to learn.</a:t>
            </a:r>
          </a:p>
          <a:p>
            <a:pPr algn="l"/>
            <a:r>
              <a:rPr sz="1250" b="0" i="0">
                <a:solidFill>
                  <a:srgbClr val="322F2A"/>
                </a:solidFill>
                <a:latin typeface="Gill Sans MT"/>
              </a:rPr>
              <a:t>It's tikanga-led.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