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Koa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C8A07A"/>
                </a:solidFill>
                <a:latin typeface="Gill Sans MT"/>
              </a:rPr>
              <a:t>A bridge to everyday connection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10_margaret_talking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What we built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Not a device — the layer that makes any device safe to talk to.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Speech-first: the only interface she doesn't have to learn.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Tikanga-led: The Kete holds her memory, private and hers.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8_soft_backd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Demo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3_whanau_kitchen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One install, one relationship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Phase 1 · Whānau Bridge — the family pays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Phase 2 · Care aid — NZ$65 per resident, per month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Phase 3 · Guardian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Impact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B05A3A"/>
                </a:solidFill>
                <a:latin typeface="Gill Sans MT"/>
              </a:rPr>
              <a:t>[SDG TARGETS TO STATE BY NUMBER]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291840"/>
            <a:ext cx="7772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For Margaret: someone who knows her, every day.</a:t>
            </a:r>
          </a:p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For NZ: 192,201 people living alone, one install each.</a:t>
            </a:r>
          </a:p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SDG targets: ___    The number that makes it fundable: ___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5_guardian_ph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Thank 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Koa — a bridge to everyday connection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1_margaret_portrait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Meet Margaret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74. Retired. Lives alone in West Auckland.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Takes the bus to the shops a few times a week.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4920" y="3703320"/>
            <a:ext cx="35661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1">
                <a:solidFill>
                  <a:srgbClr val="8B8278"/>
                </a:solidFill>
                <a:latin typeface="Gill Sans MT"/>
              </a:rPr>
              <a:t>“I come home, close the door, and it's like the whole house goes silent.”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9_margaret_al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No one notices the shift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From “out a few times a week” to “hasn't left the house in eleven days.”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200" b="1" i="0">
                <a:solidFill>
                  <a:srgbClr val="322F2A"/>
                </a:solidFill>
                <a:latin typeface="Gill Sans MT"/>
              </a:rPr>
              <a:t>192,201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78892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22F2A"/>
                </a:solidFill>
                <a:latin typeface="Gill Sans MT"/>
              </a:rPr>
              <a:t>New Zealanders aged 65+ live alone — a quarter of all over-65s,</a:t>
            </a:r>
          </a:p>
          <a:p>
            <a:pPr algn="l"/>
            <a:r>
              <a:rPr sz="1600" b="0" i="0">
                <a:solidFill>
                  <a:srgbClr val="322F2A"/>
                </a:solidFill>
                <a:latin typeface="Gill Sans MT"/>
              </a:rPr>
              <a:t>and half of everyone in the country who lives alone.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6858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8278"/>
                </a:solidFill>
                <a:latin typeface="Gill Sans MT"/>
              </a:rPr>
              <a:t>It isn't just Margaret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34340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8278"/>
                </a:solidFill>
                <a:latin typeface="Gill Sans MT"/>
              </a:rPr>
              <a:t>Stats NZ · 2023 Census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48640"/>
            <a:ext cx="7772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322F2A"/>
                </a:solidFill>
                <a:latin typeface="Gill Sans MT"/>
              </a:rPr>
              <a:t>And the group is growing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217420"/>
            <a:ext cx="1143000" cy="1028700"/>
          </a:xfrm>
          <a:prstGeom prst="roundRect">
            <a:avLst/>
          </a:prstGeom>
          <a:solidFill>
            <a:srgbClr val="E4D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760219"/>
            <a:ext cx="1691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8B8278"/>
                </a:solidFill>
                <a:latin typeface="Gill Sans MT"/>
              </a:rPr>
              <a:t>15%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3375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8278"/>
                </a:solidFill>
                <a:latin typeface="Gill Sans MT"/>
              </a:rPr>
              <a:t>2018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1840" y="2080260"/>
            <a:ext cx="1143000" cy="1165860"/>
          </a:xfrm>
          <a:prstGeom prst="roundRect">
            <a:avLst/>
          </a:prstGeom>
          <a:solidFill>
            <a:srgbClr val="E4D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017520" y="1623060"/>
            <a:ext cx="1691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8B8278"/>
                </a:solidFill>
                <a:latin typeface="Gill Sans MT"/>
              </a:rPr>
              <a:t>17%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33375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8278"/>
                </a:solidFill>
                <a:latin typeface="Gill Sans MT"/>
              </a:rPr>
              <a:t>Today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0" y="1805939"/>
            <a:ext cx="1143000" cy="1440180"/>
          </a:xfrm>
          <a:prstGeom prst="roundRect">
            <a:avLst/>
          </a:prstGeom>
          <a:solidFill>
            <a:srgbClr val="C8A0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94960" y="1348739"/>
            <a:ext cx="1691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322F2A"/>
                </a:solidFill>
                <a:latin typeface="Gill Sans MT"/>
              </a:rPr>
              <a:t>21%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33375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8278"/>
                </a:solidFill>
                <a:latin typeface="Gill Sans MT"/>
              </a:rPr>
              <a:t>2034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977639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8278"/>
                </a:solidFill>
                <a:latin typeface="Gill Sans MT"/>
              </a:rPr>
              <a:t>Loneliness raises the risk of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+32%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stroke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0904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+29%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60904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heart disease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36008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+26%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36008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premature death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1112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+50%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11112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dementia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48640"/>
            <a:ext cx="7772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322F2A"/>
                </a:solidFill>
                <a:latin typeface="Gill Sans MT"/>
              </a:rPr>
              <a:t>We can't even meet the need today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7772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8B8278"/>
                </a:solidFill>
                <a:latin typeface="Gill Sans MT"/>
              </a:rPr>
              <a:t>Older New Zealanders living alone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10512"/>
            <a:ext cx="7772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0" b="1" i="0">
                <a:solidFill>
                  <a:srgbClr val="322F2A"/>
                </a:solidFill>
                <a:latin typeface="Gill Sans MT"/>
              </a:rPr>
              <a:t>192,201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3127248"/>
            <a:ext cx="1463040" cy="38100"/>
          </a:xfrm>
          <a:prstGeom prst="rect">
            <a:avLst/>
          </a:prstGeom>
          <a:solidFill>
            <a:srgbClr val="C8A0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3364992"/>
            <a:ext cx="6949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322F2A"/>
                </a:solidFill>
                <a:latin typeface="Gill Sans MT"/>
              </a:rPr>
              <a:t>Most get no regular help at all.</a:t>
            </a:r>
          </a:p>
          <a:p>
            <a:pPr algn="l"/>
            <a:r>
              <a:rPr sz="1400" b="0" i="0">
                <a:solidFill>
                  <a:srgbClr val="322F2A"/>
                </a:solidFill>
                <a:latin typeface="Gill Sans MT"/>
              </a:rPr>
              <a:t>There aren't enough carers or volunteers to change that.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3484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8B8278"/>
                </a:solidFill>
                <a:latin typeface="Gill Sans MT"/>
              </a:rPr>
              <a:t>Stats NZ, 2023 Census · 192,201 people aged 65+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4_health_corrid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This ends in a hospital bed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What if we could catch the loneliness before it got there?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6_aotearoa_coast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Kia noho ora tonu ngā kaumātua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He Oranga Kaumātua 2019–2034.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Loneliness is one of seven wellbeing indicators the Government tracked.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7_koa_on_table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Koa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An AI companion for older adults living alone.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It listens, gently reminds, and encourages connection.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