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1_margaret_portrai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816">
              <a:alpha val="4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3063240"/>
            <a:ext cx="7772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Gill Sans MT"/>
              </a:rPr>
              <a:t>This is Margaret.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977639"/>
            <a:ext cx="7772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ECE8E3"/>
                </a:solidFill>
                <a:latin typeface="Gill Sans MT"/>
              </a:rPr>
              <a:t>74. Lives alone in West Auckland.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9_margaret_alo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816">
              <a:alpha val="4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3063240"/>
            <a:ext cx="7772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Gill Sans MT"/>
              </a:rPr>
              <a:t>Eleven days since she left the house.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977639"/>
            <a:ext cx="7772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ECE8E3"/>
                </a:solidFill>
                <a:latin typeface="Gill Sans MT"/>
              </a:rPr>
              <a:t>Nobody noticed.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200" b="1" i="0">
                <a:solidFill>
                  <a:srgbClr val="322F2A"/>
                </a:solidFill>
                <a:latin typeface="Gill Sans MT"/>
              </a:rPr>
              <a:t>192,201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788920"/>
            <a:ext cx="7772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22F2A"/>
                </a:solidFill>
                <a:latin typeface="Gill Sans MT"/>
              </a:rPr>
              <a:t>New Zealanders aged 65+ live alone.</a:t>
            </a:r>
          </a:p>
          <a:p>
            <a:pPr algn="l"/>
            <a:r>
              <a:rPr sz="1600" b="0" i="0">
                <a:solidFill>
                  <a:srgbClr val="322F2A"/>
                </a:solidFill>
                <a:latin typeface="Gill Sans MT"/>
              </a:rPr>
              <a:t>A quarter of all over-65s.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4343400"/>
            <a:ext cx="7772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8278"/>
                </a:solidFill>
                <a:latin typeface="Gill Sans MT"/>
              </a:rPr>
              <a:t>Stats NZ · 2023 Census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48640"/>
            <a:ext cx="7772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322F2A"/>
                </a:solidFill>
                <a:latin typeface="Gill Sans MT"/>
              </a:rPr>
              <a:t>And there aren't enough carers to change that.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417320"/>
            <a:ext cx="7772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8B8278"/>
                </a:solidFill>
                <a:latin typeface="Gill Sans MT"/>
              </a:rPr>
              <a:t>Older New Zealanders living alone today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10512"/>
            <a:ext cx="77724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800" b="1" i="0">
                <a:solidFill>
                  <a:srgbClr val="322F2A"/>
                </a:solidFill>
                <a:latin typeface="Gill Sans MT"/>
              </a:rPr>
              <a:t>192,201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3127248"/>
            <a:ext cx="1463040" cy="38100"/>
          </a:xfrm>
          <a:prstGeom prst="rect">
            <a:avLst/>
          </a:prstGeom>
          <a:solidFill>
            <a:srgbClr val="C8A0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3364992"/>
            <a:ext cx="69494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322F2A"/>
                </a:solidFill>
                <a:latin typeface="Gill Sans MT"/>
              </a:rPr>
              <a:t>Most get no regular help at all.</a:t>
            </a:r>
          </a:p>
          <a:p>
            <a:pPr algn="l"/>
            <a:r>
              <a:rPr sz="1400" b="0" i="0">
                <a:solidFill>
                  <a:srgbClr val="322F2A"/>
                </a:solidFill>
                <a:latin typeface="Gill Sans MT"/>
              </a:rPr>
              <a:t>There aren't enough carers or volunteers to change that.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434840"/>
            <a:ext cx="7772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1">
                <a:solidFill>
                  <a:srgbClr val="8B8278"/>
                </a:solidFill>
                <a:latin typeface="Gill Sans MT"/>
              </a:rPr>
              <a:t>Stats NZ, 2023 Census · 192,201 people aged 65+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7_koa_on_tab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816">
              <a:alpha val="4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3063240"/>
            <a:ext cx="7772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Gill Sans MT"/>
              </a:rPr>
              <a:t>Koa.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977639"/>
            <a:ext cx="7772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ECE8E3"/>
                </a:solidFill>
                <a:latin typeface="Gill Sans MT"/>
              </a:rPr>
              <a:t>Someone to talk to. Every day.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10_margaret_talk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816">
              <a:alpha val="4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3063240"/>
            <a:ext cx="7772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Gill Sans MT"/>
              </a:rPr>
              <a:t>Not a device.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977639"/>
            <a:ext cx="7772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ECE8E3"/>
                </a:solidFill>
                <a:latin typeface="Gill Sans MT"/>
              </a:rPr>
              <a:t>The layer that makes any device safe to talk to.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3_whanau_kitch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816">
              <a:alpha val="4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3063240"/>
            <a:ext cx="7772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Gill Sans MT"/>
              </a:rPr>
              <a:t>One install. One relationship.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977639"/>
            <a:ext cx="7772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ECE8E3"/>
                </a:solidFill>
                <a:latin typeface="Gill Sans MT"/>
              </a:rPr>
              <a:t>Whānau. Care. Guardian.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8_soft_backd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816">
              <a:alpha val="4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3063240"/>
            <a:ext cx="7772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Gill Sans MT"/>
              </a:rPr>
              <a:t>Demo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6_aotearoa_coa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816">
              <a:alpha val="4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3063240"/>
            <a:ext cx="7772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Gill Sans MT"/>
              </a:rPr>
              <a:t>Kia noho ora tonu ngā kaumātua.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977639"/>
            <a:ext cx="7772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ECE8E3"/>
                </a:solidFill>
                <a:latin typeface="Gill Sans MT"/>
              </a:rPr>
              <a:t>Older New Zealanders lead valued, connected and fulfilling lives.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